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820" r:id="rId5"/>
  </p:sldMasterIdLst>
  <p:notesMasterIdLst>
    <p:notesMasterId r:id="rId10"/>
  </p:notesMasterIdLst>
  <p:handoutMasterIdLst>
    <p:handoutMasterId r:id="rId11"/>
  </p:handoutMasterIdLst>
  <p:sldIdLst>
    <p:sldId id="2147478790" r:id="rId6"/>
    <p:sldId id="2147478820" r:id="rId7"/>
    <p:sldId id="2147472138" r:id="rId8"/>
    <p:sldId id="214747223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8A5BD095-9E65-7BE9-45FB-30FB8BB32066}" name="U V, Suma (Cognizant)" initials="UVS(" userId="S::130507@cognizant.com::4f7947b8-3b59-458a-ab0c-e8875a4c651f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8"/>
    <a:srgbClr val="E2EFDA"/>
    <a:srgbClr val="0C0C0C"/>
    <a:srgbClr val="515151"/>
    <a:srgbClr val="3DBAE8"/>
    <a:srgbClr val="89F6F3"/>
    <a:srgbClr val="06C7CC"/>
    <a:srgbClr val="5E9BD8"/>
    <a:srgbClr val="77B6E5"/>
    <a:srgbClr val="92B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E00E8-D9EA-428B-BA21-F87D87D188F9}" v="17" dt="2023-08-02T15:13:09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9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1116" y="52"/>
      </p:cViewPr>
      <p:guideLst/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8328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A3903-E1C0-B641-BF09-7903E2AE2E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7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2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4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9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g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2023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5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90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1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6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9" y="381865"/>
            <a:ext cx="2067983" cy="620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A4B8B-7658-FA2F-F12E-0EF93A97D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2"/>
            <a:ext cx="12192000" cy="685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FB2DE-F10C-4D32-2686-43E8A8E43091}"/>
              </a:ext>
            </a:extLst>
          </p:cNvPr>
          <p:cNvSpPr txBox="1"/>
          <p:nvPr userDrawn="1"/>
        </p:nvSpPr>
        <p:spPr>
          <a:xfrm>
            <a:off x="-1367943" y="16824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4A110FEB-5CFF-742D-8281-4BE2F84EB1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80" y="381866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5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90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6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9" y="381864"/>
            <a:ext cx="2067983" cy="620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98329-4061-5737-6C43-8C4F38778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20" y="0"/>
            <a:ext cx="12153015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E72F6314-9F58-C1F0-57CA-25026AD391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60" y="381865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6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7" y="2052084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1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3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8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©2023 Cognizant. All rights reserved. I Confidential I Brand guidelines: motion | May 2023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6"/>
            <a:ext cx="3228342" cy="566677"/>
          </a:xfrm>
          <a:prstGeom prst="rect">
            <a:avLst/>
          </a:prstGeom>
        </p:spPr>
      </p:pic>
      <p:pic>
        <p:nvPicPr>
          <p:cNvPr id="2" name="Logo">
            <a:extLst>
              <a:ext uri="{FF2B5EF4-FFF2-40B4-BE49-F238E27FC236}">
                <a16:creationId xmlns:a16="http://schemas.microsoft.com/office/drawing/2014/main" id="{16E70086-31FA-8610-3421-6D284FA53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900" y="989147"/>
            <a:ext cx="3228343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5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83017986-7DA4-0A58-3383-8C86EAA5C2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2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200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7" y="1442007"/>
            <a:ext cx="6053327" cy="276998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9" y="381864"/>
            <a:ext cx="2067983" cy="620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183E7D-0819-0035-382A-19F763A654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202" y="-16933"/>
            <a:ext cx="7307799" cy="6874933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7002D3D1-5690-52EA-D9CE-F2E16866F3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60" y="381865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0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4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0EC39D-4026-2B95-ACA6-EDF87EC62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CB7B24B-8BBE-E38A-8B8D-F76ACD5DFA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71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B5A37E-DFF4-D698-E469-C1F35A3E5A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25AB9725-512E-B75C-CEFE-ACD90CE6A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6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693"/>
            <a:ext cx="12202121" cy="686369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FB8F8F-0C5E-E8AA-2610-993D60C109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693"/>
            <a:ext cx="12202121" cy="686369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52718AA-36EE-95FA-05DC-B6E3FD18A4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41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0"/>
            <a:ext cx="12192000" cy="686602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1535209"/>
            <a:ext cx="5172113" cy="2585323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4DA30AA4-E0E5-A915-E6EB-8E1F5F484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1"/>
            <a:ext cx="12192000" cy="6866021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3ADFFCC-389A-5356-D884-50C35DFEDB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17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1535209"/>
            <a:ext cx="5172113" cy="2585323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37AEE012-B8E9-D4D7-D0F3-73B371DA3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1"/>
            <a:ext cx="12192000" cy="6914147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46F26236-2DF9-80FE-A9A6-D61CB0B0A6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6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2023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0" y="-1"/>
            <a:ext cx="12215813" cy="69301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1535209"/>
            <a:ext cx="5172113" cy="2585323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11">
            <a:extLst>
              <a:ext uri="{FF2B5EF4-FFF2-40B4-BE49-F238E27FC236}">
                <a16:creationId xmlns:a16="http://schemas.microsoft.com/office/drawing/2014/main" id="{777391A3-C857-7826-0577-009DD4909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0" y="-1"/>
            <a:ext cx="12215813" cy="6930191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3071B4B7-2F1A-C673-E529-F6ADC6C74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67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1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70090672-9A40-E03E-8632-33A3AAD3C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  <p15:guide id="5" orient="horz" pos="4759">
          <p15:clr>
            <a:srgbClr val="FBAE40"/>
          </p15:clr>
        </p15:guide>
        <p15:guide id="6" orient="horz" pos="1280">
          <p15:clr>
            <a:srgbClr val="FBAE40"/>
          </p15:clr>
        </p15:guide>
        <p15:guide id="7" pos="947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0E21B4A1-BD6B-9B4B-7845-5AF16B552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46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  <p15:guide id="5" orient="horz" pos="4759">
          <p15:clr>
            <a:srgbClr val="FBAE40"/>
          </p15:clr>
        </p15:guide>
        <p15:guide id="6" orient="horz" pos="1280">
          <p15:clr>
            <a:srgbClr val="FBAE40"/>
          </p15:clr>
        </p15:guide>
        <p15:guide id="7" pos="94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1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CD48599E-B58B-7619-A87A-415EA452B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  <p15:guide id="5" orient="horz" pos="4759">
          <p15:clr>
            <a:srgbClr val="FBAE40"/>
          </p15:clr>
        </p15:guide>
        <p15:guide id="6" orient="horz" pos="1280">
          <p15:clr>
            <a:srgbClr val="FBAE40"/>
          </p15:clr>
        </p15:guide>
        <p15:guide id="7" pos="947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1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DE2AAF19-C0B3-8168-892C-FF82FDCE1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2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  <p15:guide id="5" orient="horz" pos="4759">
          <p15:clr>
            <a:srgbClr val="FBAE40"/>
          </p15:clr>
        </p15:guide>
        <p15:guide id="6" orient="horz" pos="1280">
          <p15:clr>
            <a:srgbClr val="FBAE40"/>
          </p15:clr>
        </p15:guide>
        <p15:guide id="7" pos="947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6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3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6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3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37B97F1-6002-ED7B-1DA8-1763F8F469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6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6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3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6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3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49719A70-85B0-BCAC-9326-E5668C3E7F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8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6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2" y="1196976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8" y="1196976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3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5" y="1735923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2" y="1735923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F7912E0B-6BEA-F782-7BA0-D0B49BADB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5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9" y="1196976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2" y="1196976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8" y="1196976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9" y="1735923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5" y="1735923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2" y="1735923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B5B9CA3-36E6-5FE2-5339-BBF634A9E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4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41CAD187-257B-4647-C8AF-0F7FAE5F0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7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2" y="5876092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CD8AB29F-E286-CD3E-9E12-CA37BF0B9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6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7" y="4201641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2023872"/>
            <a:ext cx="8575589" cy="1231107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7FC8A49F-BE58-D963-D0CB-CCABBAF50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3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  <p15:guide id="2" pos="87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1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79F2D27B-D866-164A-0DAB-6D5D8338E0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9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47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263641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2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E1C59-D63F-EFEF-3A34-46647417DE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881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46046"/>
            <a:ext cx="4484255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©2023 Cognizant. All rights reserved. I Confidential I Brand guidelines: motion | 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5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F26B43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392">
          <p15:clr>
            <a:srgbClr val="5ACBF0"/>
          </p15:clr>
        </p15:guide>
        <p15:guide id="6" pos="864">
          <p15:clr>
            <a:srgbClr val="5ACBF0"/>
          </p15:clr>
        </p15:guide>
        <p15:guide id="7" pos="792">
          <p15:clr>
            <a:srgbClr val="5ACBF0"/>
          </p15:clr>
        </p15:guide>
        <p15:guide id="8" pos="1464">
          <p15:clr>
            <a:srgbClr val="5ACBF0"/>
          </p15:clr>
        </p15:guide>
        <p15:guide id="9" orient="horz" pos="600">
          <p15:clr>
            <a:srgbClr val="5ACBF0"/>
          </p15:clr>
        </p15:guide>
        <p15:guide id="11" orient="horz" pos="1224">
          <p15:clr>
            <a:srgbClr val="5ACBF0"/>
          </p15:clr>
        </p15:guide>
        <p15:guide id="12" orient="horz" pos="912">
          <p15:clr>
            <a:srgbClr val="5ACBF0"/>
          </p15:clr>
        </p15:guide>
        <p15:guide id="13" orient="horz" pos="1536">
          <p15:clr>
            <a:srgbClr val="5ACBF0"/>
          </p15:clr>
        </p15:guide>
        <p15:guide id="14" orient="horz" pos="2784">
          <p15:clr>
            <a:srgbClr val="5ACBF0"/>
          </p15:clr>
        </p15:guide>
        <p15:guide id="15" pos="1992">
          <p15:clr>
            <a:srgbClr val="5ACBF0"/>
          </p15:clr>
        </p15:guide>
        <p15:guide id="16" pos="2064">
          <p15:clr>
            <a:srgbClr val="5ACBF0"/>
          </p15:clr>
        </p15:guide>
        <p15:guide id="17" pos="2592">
          <p15:clr>
            <a:srgbClr val="5ACBF0"/>
          </p15:clr>
        </p15:guide>
        <p15:guide id="18" pos="2664">
          <p15:clr>
            <a:srgbClr val="5ACBF0"/>
          </p15:clr>
        </p15:guide>
        <p15:guide id="19" pos="3192">
          <p15:clr>
            <a:srgbClr val="5ACBF0"/>
          </p15:clr>
        </p15:guide>
        <p15:guide id="20" pos="3264">
          <p15:clr>
            <a:srgbClr val="5ACBF0"/>
          </p15:clr>
        </p15:guide>
        <p15:guide id="21" pos="3792">
          <p15:clr>
            <a:srgbClr val="5ACBF0"/>
          </p15:clr>
        </p15:guide>
        <p15:guide id="22" pos="4464">
          <p15:clr>
            <a:srgbClr val="5ACBF0"/>
          </p15:clr>
        </p15:guide>
        <p15:guide id="23" pos="4392">
          <p15:clr>
            <a:srgbClr val="5ACBF0"/>
          </p15:clr>
        </p15:guide>
        <p15:guide id="24" pos="5664">
          <p15:clr>
            <a:srgbClr val="5ACBF0"/>
          </p15:clr>
        </p15:guide>
        <p15:guide id="25" pos="4992">
          <p15:clr>
            <a:srgbClr val="5ACBF0"/>
          </p15:clr>
        </p15:guide>
        <p15:guide id="26" pos="5064">
          <p15:clr>
            <a:srgbClr val="5ACBF0"/>
          </p15:clr>
        </p15:guide>
        <p15:guide id="27" pos="5592">
          <p15:clr>
            <a:srgbClr val="5ACBF0"/>
          </p15:clr>
        </p15:guide>
        <p15:guide id="28" pos="6192">
          <p15:clr>
            <a:srgbClr val="5ACBF0"/>
          </p15:clr>
        </p15:guide>
        <p15:guide id="29" pos="6264">
          <p15:clr>
            <a:srgbClr val="5ACBF0"/>
          </p15:clr>
        </p15:guide>
        <p15:guide id="30" pos="6792">
          <p15:clr>
            <a:srgbClr val="5ACBF0"/>
          </p15:clr>
        </p15:guide>
        <p15:guide id="31" pos="6864">
          <p15:clr>
            <a:srgbClr val="5ACBF0"/>
          </p15:clr>
        </p15:guide>
        <p15:guide id="32" pos="3864">
          <p15:clr>
            <a:srgbClr val="5ACBF0"/>
          </p15:clr>
        </p15:guide>
        <p15:guide id="33" orient="horz" pos="1848">
          <p15:clr>
            <a:srgbClr val="5ACBF0"/>
          </p15:clr>
        </p15:guide>
        <p15:guide id="34" orient="horz" pos="3720">
          <p15:clr>
            <a:srgbClr val="5ACBF0"/>
          </p15:clr>
        </p15:guide>
        <p15:guide id="35" orient="horz" pos="3408">
          <p15:clr>
            <a:srgbClr val="5ACBF0"/>
          </p15:clr>
        </p15:guide>
        <p15:guide id="36" orient="horz" pos="3096">
          <p15:clr>
            <a:srgbClr val="5ACBF0"/>
          </p15:clr>
        </p15:guide>
        <p15:guide id="37" orient="horz" pos="2472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7CCEE32-724D-A053-7F77-65DF8A7AA5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5EC59C0-9CBA-8F4F-A32F-8F05A2B79F1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1918" y="1711602"/>
            <a:ext cx="5506595" cy="55399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Hackathon 2023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EB86DA7-6E06-DF73-41CA-3BCBA941BC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1918" y="2601358"/>
            <a:ext cx="5746081" cy="1613018"/>
          </a:xfrm>
        </p:spPr>
        <p:txBody>
          <a:bodyPr/>
          <a:lstStyle/>
          <a:p>
            <a:r>
              <a:rPr lang="en-US" b="1" dirty="0"/>
              <a:t>Individual / Team Name: &lt; </a:t>
            </a:r>
            <a:r>
              <a:rPr lang="en-US" b="1" dirty="0">
                <a:highlight>
                  <a:srgbClr val="FFFF00"/>
                </a:highlight>
              </a:rPr>
              <a:t>Individual / Team</a:t>
            </a:r>
            <a:r>
              <a:rPr lang="en-US" b="1" dirty="0"/>
              <a:t> &gt;</a:t>
            </a: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119F01E9-6312-0639-332B-80B5CEED6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5484" y="768271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17D934-8B8E-D91F-B656-C05E0BC42169}"/>
              </a:ext>
            </a:extLst>
          </p:cNvPr>
          <p:cNvSpPr/>
          <p:nvPr/>
        </p:nvSpPr>
        <p:spPr>
          <a:xfrm>
            <a:off x="0" y="0"/>
            <a:ext cx="12192000" cy="7075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B30C5FF7-D5A2-174A-558F-57278F158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18" y="172680"/>
            <a:ext cx="10808209" cy="30777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&lt;&lt; Idea Title &gt;&gt;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B48B-7022-C0E0-F93C-FBA99B98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9278754-06C5-E250-A122-4961A08770F5}"/>
              </a:ext>
            </a:extLst>
          </p:cNvPr>
          <p:cNvSpPr/>
          <p:nvPr/>
        </p:nvSpPr>
        <p:spPr>
          <a:xfrm>
            <a:off x="1" y="707572"/>
            <a:ext cx="4016828" cy="5730776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13851F-7CE2-EBC5-C65A-229E203FF61D}"/>
              </a:ext>
            </a:extLst>
          </p:cNvPr>
          <p:cNvSpPr/>
          <p:nvPr/>
        </p:nvSpPr>
        <p:spPr>
          <a:xfrm>
            <a:off x="4087586" y="707571"/>
            <a:ext cx="4016828" cy="5730778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0218C1-18B2-83A2-92C8-6FEEA3B55EE5}"/>
              </a:ext>
            </a:extLst>
          </p:cNvPr>
          <p:cNvSpPr/>
          <p:nvPr/>
        </p:nvSpPr>
        <p:spPr>
          <a:xfrm>
            <a:off x="8169730" y="736189"/>
            <a:ext cx="4016828" cy="5702158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52E0DB21-261C-26F4-8228-3CC8E30B21E1}"/>
              </a:ext>
            </a:extLst>
          </p:cNvPr>
          <p:cNvSpPr/>
          <p:nvPr/>
        </p:nvSpPr>
        <p:spPr>
          <a:xfrm>
            <a:off x="-1981" y="734895"/>
            <a:ext cx="2096200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BUSINESS SCENARIO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8" name="Arrow: Pentagon 77">
            <a:extLst>
              <a:ext uri="{FF2B5EF4-FFF2-40B4-BE49-F238E27FC236}">
                <a16:creationId xmlns:a16="http://schemas.microsoft.com/office/drawing/2014/main" id="{8A628457-E007-68AF-38F1-6CE4B547E29A}"/>
              </a:ext>
            </a:extLst>
          </p:cNvPr>
          <p:cNvSpPr/>
          <p:nvPr/>
        </p:nvSpPr>
        <p:spPr>
          <a:xfrm>
            <a:off x="-1981" y="3912751"/>
            <a:ext cx="3526842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INNOVATION OPPORTUNITY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29E03E95-8B26-3E08-60C1-05A414009F6D}"/>
              </a:ext>
            </a:extLst>
          </p:cNvPr>
          <p:cNvSpPr/>
          <p:nvPr/>
        </p:nvSpPr>
        <p:spPr>
          <a:xfrm>
            <a:off x="4105065" y="4542319"/>
            <a:ext cx="3222733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TECHNOLOGY STACK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0" name="Arrow: Pentagon 79">
            <a:extLst>
              <a:ext uri="{FF2B5EF4-FFF2-40B4-BE49-F238E27FC236}">
                <a16:creationId xmlns:a16="http://schemas.microsoft.com/office/drawing/2014/main" id="{0341254A-CDEC-8872-3B0F-97939BD26879}"/>
              </a:ext>
            </a:extLst>
          </p:cNvPr>
          <p:cNvSpPr/>
          <p:nvPr/>
        </p:nvSpPr>
        <p:spPr>
          <a:xfrm>
            <a:off x="4105065" y="731412"/>
            <a:ext cx="2491341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SOLUTION DESCRIPTION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1" name="Arrow: Pentagon 80">
            <a:extLst>
              <a:ext uri="{FF2B5EF4-FFF2-40B4-BE49-F238E27FC236}">
                <a16:creationId xmlns:a16="http://schemas.microsoft.com/office/drawing/2014/main" id="{B0D764E8-C181-E900-BB07-8C136EADBAB7}"/>
              </a:ext>
            </a:extLst>
          </p:cNvPr>
          <p:cNvSpPr/>
          <p:nvPr/>
        </p:nvSpPr>
        <p:spPr>
          <a:xfrm>
            <a:off x="8190422" y="3177387"/>
            <a:ext cx="3653787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PROPOSED SOLUTION BENEFIT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Arrow: Pentagon 81">
            <a:extLst>
              <a:ext uri="{FF2B5EF4-FFF2-40B4-BE49-F238E27FC236}">
                <a16:creationId xmlns:a16="http://schemas.microsoft.com/office/drawing/2014/main" id="{21BC0684-0C5F-8657-5DAF-EFED0CFADE54}"/>
              </a:ext>
            </a:extLst>
          </p:cNvPr>
          <p:cNvSpPr/>
          <p:nvPr/>
        </p:nvSpPr>
        <p:spPr>
          <a:xfrm>
            <a:off x="8169730" y="724007"/>
            <a:ext cx="3651135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UNIQUENESS / INNOVATIVENESS OF THE CII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Arrow: Pentagon 82">
            <a:extLst>
              <a:ext uri="{FF2B5EF4-FFF2-40B4-BE49-F238E27FC236}">
                <a16:creationId xmlns:a16="http://schemas.microsoft.com/office/drawing/2014/main" id="{A550B64B-6A7A-7DD9-3177-D5557DE66D18}"/>
              </a:ext>
            </a:extLst>
          </p:cNvPr>
          <p:cNvSpPr/>
          <p:nvPr/>
        </p:nvSpPr>
        <p:spPr>
          <a:xfrm>
            <a:off x="8190422" y="5049608"/>
            <a:ext cx="3653787" cy="447461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REUSE OPPORTUNITY/ MARKET POTENTIAL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BE6B62-A876-1738-655F-2CADD4D2C5AF}"/>
              </a:ext>
            </a:extLst>
          </p:cNvPr>
          <p:cNvSpPr txBox="1"/>
          <p:nvPr/>
        </p:nvSpPr>
        <p:spPr>
          <a:xfrm>
            <a:off x="-11174" y="6694081"/>
            <a:ext cx="12192000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</a:rPr>
              <a:t>** Use additional slides to include other relevant details, as required.</a:t>
            </a:r>
            <a:r>
              <a:rPr kumimoji="0" lang="en-US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751892"/>
            <a:ext cx="6053327" cy="677108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6AEEB-142C-B2ED-D974-1231B5EE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3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17D934-8B8E-D91F-B656-C05E0BC42169}"/>
              </a:ext>
            </a:extLst>
          </p:cNvPr>
          <p:cNvSpPr/>
          <p:nvPr/>
        </p:nvSpPr>
        <p:spPr>
          <a:xfrm>
            <a:off x="0" y="0"/>
            <a:ext cx="12192000" cy="70022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B30C5FF7-D5A2-174A-558F-57278F158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9" y="197167"/>
            <a:ext cx="10808209" cy="30777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Idea Template Parameter Definition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B48B-7022-C0E0-F93C-FBA99B98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A573E-F6F8-95A0-FE64-67EDFCAD17E0}"/>
              </a:ext>
            </a:extLst>
          </p:cNvPr>
          <p:cNvSpPr txBox="1"/>
          <p:nvPr/>
        </p:nvSpPr>
        <p:spPr bwMode="auto">
          <a:xfrm>
            <a:off x="339947" y="886783"/>
            <a:ext cx="3801295" cy="27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2" tIns="60956" rIns="121912" bIns="60956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just" defTabSz="68463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5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074725-7EE9-B5E8-9427-1F2348A2EF37}"/>
              </a:ext>
            </a:extLst>
          </p:cNvPr>
          <p:cNvCxnSpPr>
            <a:cxnSpLocks/>
          </p:cNvCxnSpPr>
          <p:nvPr/>
        </p:nvCxnSpPr>
        <p:spPr>
          <a:xfrm>
            <a:off x="377644" y="1179131"/>
            <a:ext cx="3200400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B4ABF43-10EF-B8DC-5B7A-2BB47E1E5EC2}"/>
              </a:ext>
            </a:extLst>
          </p:cNvPr>
          <p:cNvSpPr/>
          <p:nvPr/>
        </p:nvSpPr>
        <p:spPr>
          <a:xfrm>
            <a:off x="385868" y="908028"/>
            <a:ext cx="3526841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Arial" panose="020B0604020202020204" pitchFamily="34" charset="0"/>
              </a:rPr>
              <a:t>BUSINESS SCENARIO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B90A2-FA7D-1D87-76EE-133DBF352AF4}"/>
              </a:ext>
            </a:extLst>
          </p:cNvPr>
          <p:cNvSpPr txBox="1"/>
          <p:nvPr/>
        </p:nvSpPr>
        <p:spPr>
          <a:xfrm>
            <a:off x="385868" y="1135064"/>
            <a:ext cx="11164591" cy="332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Business Scenario is the as-is /current existing context of the business for which the Innovation opportunity has been identified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102ECE-C5AC-CE07-F5DE-CBD2FD9F7561}"/>
              </a:ext>
            </a:extLst>
          </p:cNvPr>
          <p:cNvCxnSpPr>
            <a:cxnSpLocks/>
          </p:cNvCxnSpPr>
          <p:nvPr/>
        </p:nvCxnSpPr>
        <p:spPr>
          <a:xfrm>
            <a:off x="430652" y="1860490"/>
            <a:ext cx="3203052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6BE33C6-4603-04A6-8FD2-69FF3BF1AB2E}"/>
              </a:ext>
            </a:extLst>
          </p:cNvPr>
          <p:cNvSpPr/>
          <p:nvPr/>
        </p:nvSpPr>
        <p:spPr>
          <a:xfrm>
            <a:off x="401762" y="1569701"/>
            <a:ext cx="3526842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Arial" panose="020B0604020202020204" pitchFamily="34" charset="0"/>
              </a:rPr>
              <a:t>INNOVATION OPPORTUNITY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E1D2B-FC97-6257-940F-9C82CC2816D5}"/>
              </a:ext>
            </a:extLst>
          </p:cNvPr>
          <p:cNvSpPr txBox="1"/>
          <p:nvPr/>
        </p:nvSpPr>
        <p:spPr>
          <a:xfrm>
            <a:off x="385868" y="1786354"/>
            <a:ext cx="11154557" cy="573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Innovation Opportunity is the Problem / Issues that impacted the as-is/current existing business. Enumerate details of the problem / issues in the context of the business and its negative impact on the outcomes.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17AF4-60FD-8AF5-254F-373749BA823E}"/>
              </a:ext>
            </a:extLst>
          </p:cNvPr>
          <p:cNvCxnSpPr>
            <a:cxnSpLocks/>
          </p:cNvCxnSpPr>
          <p:nvPr/>
        </p:nvCxnSpPr>
        <p:spPr>
          <a:xfrm>
            <a:off x="388519" y="2747773"/>
            <a:ext cx="3106706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F8DA228-075F-1E47-53C1-48D5835A85D8}"/>
              </a:ext>
            </a:extLst>
          </p:cNvPr>
          <p:cNvSpPr/>
          <p:nvPr/>
        </p:nvSpPr>
        <p:spPr>
          <a:xfrm>
            <a:off x="401762" y="2504995"/>
            <a:ext cx="3526841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Arial" panose="020B0604020202020204" pitchFamily="34" charset="0"/>
              </a:rPr>
              <a:t>SOLUTION DESCRIPTION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79E3D-5AAE-7ECA-A125-912A77E59479}"/>
              </a:ext>
            </a:extLst>
          </p:cNvPr>
          <p:cNvSpPr txBox="1"/>
          <p:nvPr/>
        </p:nvSpPr>
        <p:spPr>
          <a:xfrm>
            <a:off x="341082" y="2713896"/>
            <a:ext cx="11199343" cy="3489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Solution Description details the idea that is addressing the opportunity / problem statement and how it resolves the problem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E8F2E3-8CBB-C518-7A26-918E7176490C}"/>
              </a:ext>
            </a:extLst>
          </p:cNvPr>
          <p:cNvCxnSpPr>
            <a:cxnSpLocks/>
          </p:cNvCxnSpPr>
          <p:nvPr/>
        </p:nvCxnSpPr>
        <p:spPr>
          <a:xfrm>
            <a:off x="388519" y="3450493"/>
            <a:ext cx="3200400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57D333B-F2A8-D4EA-C325-29761957C441}"/>
              </a:ext>
            </a:extLst>
          </p:cNvPr>
          <p:cNvSpPr/>
          <p:nvPr/>
        </p:nvSpPr>
        <p:spPr>
          <a:xfrm>
            <a:off x="401762" y="3133571"/>
            <a:ext cx="3526841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Arial" panose="020B0604020202020204" pitchFamily="34" charset="0"/>
              </a:rPr>
              <a:t>TECHNOLOGY STACK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5F719-3055-1A2F-C613-91C5B14CAACE}"/>
              </a:ext>
            </a:extLst>
          </p:cNvPr>
          <p:cNvSpPr txBox="1"/>
          <p:nvPr/>
        </p:nvSpPr>
        <p:spPr>
          <a:xfrm>
            <a:off x="341083" y="3365328"/>
            <a:ext cx="11209376" cy="392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List the probable technologies to be leveraged for successful implementation of idea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9A6DBB-EE9D-2BC1-1B3C-E3FEAE481CEA}"/>
              </a:ext>
            </a:extLst>
          </p:cNvPr>
          <p:cNvCxnSpPr>
            <a:cxnSpLocks/>
          </p:cNvCxnSpPr>
          <p:nvPr/>
        </p:nvCxnSpPr>
        <p:spPr>
          <a:xfrm>
            <a:off x="417408" y="4123725"/>
            <a:ext cx="2286000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4ABB2C53-EF8B-BA5F-BC59-FE9E3429AD36}"/>
              </a:ext>
            </a:extLst>
          </p:cNvPr>
          <p:cNvSpPr/>
          <p:nvPr/>
        </p:nvSpPr>
        <p:spPr>
          <a:xfrm>
            <a:off x="403164" y="3808926"/>
            <a:ext cx="3526842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UNIQUENESS / INNOVATIVENESS OF THE IDEA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C5747-E8C3-72F8-2A8B-9F1A0F7521E8}"/>
              </a:ext>
            </a:extLst>
          </p:cNvPr>
          <p:cNvSpPr txBox="1"/>
          <p:nvPr/>
        </p:nvSpPr>
        <p:spPr>
          <a:xfrm>
            <a:off x="385868" y="4054041"/>
            <a:ext cx="11201278" cy="5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Aspects of the solution that makes it unique/different like: Novelty of the idea; Uniqueness of the idea as compared to available product/services in the market; Extent to which the idea pushes the envelop / is disruptive</a:t>
            </a:r>
          </a:p>
          <a:p>
            <a:pPr algn="l">
              <a:lnSpc>
                <a:spcPts val="2200"/>
              </a:lnSpc>
            </a:pPr>
            <a:endParaRPr lang="en-US" sz="1100" dirty="0">
              <a:solidFill>
                <a:srgbClr val="000048"/>
              </a:solidFill>
              <a:latin typeface="+mj-lt"/>
            </a:endParaRPr>
          </a:p>
          <a:p>
            <a:pPr algn="l">
              <a:lnSpc>
                <a:spcPts val="2200"/>
              </a:lnSpc>
            </a:pPr>
            <a:endParaRPr lang="en-US" sz="1100" dirty="0">
              <a:solidFill>
                <a:srgbClr val="000048"/>
              </a:solidFill>
              <a:latin typeface="+mj-lt"/>
            </a:endParaRPr>
          </a:p>
          <a:p>
            <a:pPr algn="l">
              <a:lnSpc>
                <a:spcPts val="2200"/>
              </a:lnSpc>
            </a:pPr>
            <a:endParaRPr lang="en-US" sz="1100" dirty="0">
              <a:solidFill>
                <a:srgbClr val="000048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748FC2-846C-1E6F-40C1-435C008CE2ED}"/>
              </a:ext>
            </a:extLst>
          </p:cNvPr>
          <p:cNvCxnSpPr>
            <a:cxnSpLocks/>
          </p:cNvCxnSpPr>
          <p:nvPr/>
        </p:nvCxnSpPr>
        <p:spPr>
          <a:xfrm>
            <a:off x="424734" y="5038558"/>
            <a:ext cx="3106706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E46B6D55-56A3-72CA-AAC0-EBA31D828900}"/>
              </a:ext>
            </a:extLst>
          </p:cNvPr>
          <p:cNvSpPr/>
          <p:nvPr/>
        </p:nvSpPr>
        <p:spPr>
          <a:xfrm>
            <a:off x="385867" y="4755838"/>
            <a:ext cx="3526841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Arial" panose="020B0604020202020204" pitchFamily="34" charset="0"/>
              </a:rPr>
              <a:t>PROPOSED SOLUTION BENEFIT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8EDAD2-73FE-42D8-7389-89CA8B5C6B03}"/>
              </a:ext>
            </a:extLst>
          </p:cNvPr>
          <p:cNvSpPr txBox="1"/>
          <p:nvPr/>
        </p:nvSpPr>
        <p:spPr>
          <a:xfrm>
            <a:off x="432959" y="5001345"/>
            <a:ext cx="11154187" cy="341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Probable outcome for Client/ Cognizant after implementing the solution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13A0E-E7C8-A053-24DD-24447AA9C3D0}"/>
              </a:ext>
            </a:extLst>
          </p:cNvPr>
          <p:cNvSpPr txBox="1"/>
          <p:nvPr/>
        </p:nvSpPr>
        <p:spPr bwMode="auto">
          <a:xfrm>
            <a:off x="371487" y="5395685"/>
            <a:ext cx="3801295" cy="27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2" tIns="60956" rIns="121912" bIns="60956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just" defTabSz="68463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5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4DCEE8-FD9C-D8B4-B111-8B80240F6111}"/>
              </a:ext>
            </a:extLst>
          </p:cNvPr>
          <p:cNvCxnSpPr>
            <a:cxnSpLocks/>
          </p:cNvCxnSpPr>
          <p:nvPr/>
        </p:nvCxnSpPr>
        <p:spPr>
          <a:xfrm>
            <a:off x="424735" y="5708488"/>
            <a:ext cx="3200400" cy="0"/>
          </a:xfrm>
          <a:prstGeom prst="line">
            <a:avLst/>
          </a:prstGeom>
          <a:noFill/>
          <a:ln w="6350" cap="flat" cmpd="sng" algn="ctr">
            <a:solidFill>
              <a:srgbClr val="000063"/>
            </a:solidFill>
            <a:prstDash val="lgDash"/>
            <a:miter lim="800000"/>
          </a:ln>
          <a:effectLst/>
        </p:spPr>
      </p:cxn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8C2B74DC-AA76-261B-15DE-9522A1C2BD76}"/>
              </a:ext>
            </a:extLst>
          </p:cNvPr>
          <p:cNvSpPr/>
          <p:nvPr/>
        </p:nvSpPr>
        <p:spPr>
          <a:xfrm>
            <a:off x="417408" y="5416930"/>
            <a:ext cx="3526841" cy="227036"/>
          </a:xfrm>
          <a:prstGeom prst="homePlate">
            <a:avLst>
              <a:gd name="adj" fmla="val 35192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4638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REUSE OPPORTUNITY/ MARKET POTENTIAL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496F1-3901-80B4-03B3-5BC5025CD7B1}"/>
              </a:ext>
            </a:extLst>
          </p:cNvPr>
          <p:cNvSpPr txBox="1"/>
          <p:nvPr/>
        </p:nvSpPr>
        <p:spPr>
          <a:xfrm>
            <a:off x="457199" y="5755526"/>
            <a:ext cx="11154186" cy="288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200"/>
              </a:lnSpc>
            </a:pPr>
            <a:r>
              <a:rPr lang="en-US" sz="1100" dirty="0">
                <a:solidFill>
                  <a:srgbClr val="000048"/>
                </a:solidFill>
                <a:latin typeface="+mj-lt"/>
              </a:rPr>
              <a:t>Scope for reuse of the solution across clients within same domain or across multiple domains.</a:t>
            </a:r>
          </a:p>
        </p:txBody>
      </p:sp>
    </p:spTree>
    <p:extLst>
      <p:ext uri="{BB962C8B-B14F-4D97-AF65-F5344CB8AC3E}">
        <p14:creationId xmlns:p14="http://schemas.microsoft.com/office/powerpoint/2010/main" val="2581531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A4E2B19-1F27-49A0-990A-A6EA78A1E56D}" vid="{65816B46-E84E-4E45-AADA-9B2F56E9AE5A}"/>
    </a:ext>
  </a:extLst>
</a:theme>
</file>

<file path=ppt/theme/theme2.xml><?xml version="1.0" encoding="utf-8"?>
<a:theme xmlns:a="http://schemas.openxmlformats.org/drawingml/2006/main" name="Cognizant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" id="{E43A3B11-A592-0744-8B93-A7E56059725D}" vid="{9998B782-3CCA-AB4D-AD1E-576AD6103C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373F6B9C6A646B16D143603D9A7AE" ma:contentTypeVersion="4" ma:contentTypeDescription="Create a new document." ma:contentTypeScope="" ma:versionID="674714ae22975a8e383996bef329f6fa">
  <xsd:schema xmlns:xsd="http://www.w3.org/2001/XMLSchema" xmlns:xs="http://www.w3.org/2001/XMLSchema" xmlns:p="http://schemas.microsoft.com/office/2006/metadata/properties" xmlns:ns2="a373ac78-76eb-4c72-be53-da598afd73e3" xmlns:ns3="b83530b8-b7c2-4cf4-8819-83e6aa0f3c0a" targetNamespace="http://schemas.microsoft.com/office/2006/metadata/properties" ma:root="true" ma:fieldsID="4e98c08c7070c0e5671b0ce6cd214bca" ns2:_="" ns3:_="">
    <xsd:import namespace="a373ac78-76eb-4c72-be53-da598afd73e3"/>
    <xsd:import namespace="b83530b8-b7c2-4cf4-8819-83e6aa0f3c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3ac78-76eb-4c72-be53-da598afd73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530b8-b7c2-4cf4-8819-83e6aa0f3c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9CC649-E2C1-46F0-AA36-4D83BB965CD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BAF947-1665-439C-A14F-1863A64DA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73ac78-76eb-4c72-be53-da598afd73e3"/>
    <ds:schemaRef ds:uri="b83530b8-b7c2-4cf4-8819-83e6aa0f3c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4C1CA0-DEB9-43D8-AD7A-9F19DF83AA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 (1)</Template>
  <TotalTime>8766</TotalTime>
  <Words>252</Words>
  <Application>Microsoft Office PowerPoint</Application>
  <PresentationFormat>Widescreen</PresentationFormat>
  <Paragraphs>38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</vt:lpstr>
      <vt:lpstr>Poppins</vt:lpstr>
      <vt:lpstr>Office Theme</vt:lpstr>
      <vt:lpstr>Cognizant</vt:lpstr>
      <vt:lpstr>Hackathon 2023</vt:lpstr>
      <vt:lpstr>&lt;&lt; Idea Title &gt;&gt;</vt:lpstr>
      <vt:lpstr>Thank you</vt:lpstr>
      <vt:lpstr>Idea Template Parameter Definition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/>
  <dc:creator>Kumar, Vinoth (Cognizant)</dc:creator>
  <cp:keywords/>
  <dc:description/>
  <cp:lastModifiedBy>Kuppuswamy, Ravindaran (Cognizant)</cp:lastModifiedBy>
  <cp:revision>34</cp:revision>
  <dcterms:created xsi:type="dcterms:W3CDTF">2023-01-03T07:38:42Z</dcterms:created>
  <dcterms:modified xsi:type="dcterms:W3CDTF">2023-08-08T17:53:22Z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0x010100839373F6B9C6A646B16D143603D9A7AE</vt:lpwstr>
  </property>
</Properties>
</file>